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7"/>
  </p:notesMasterIdLst>
  <p:sldIdLst>
    <p:sldId id="256" r:id="rId2"/>
    <p:sldId id="309" r:id="rId3"/>
    <p:sldId id="322" r:id="rId4"/>
    <p:sldId id="327" r:id="rId5"/>
    <p:sldId id="330" r:id="rId6"/>
    <p:sldId id="331" r:id="rId7"/>
    <p:sldId id="333" r:id="rId8"/>
    <p:sldId id="334" r:id="rId9"/>
    <p:sldId id="335" r:id="rId10"/>
    <p:sldId id="323" r:id="rId11"/>
    <p:sldId id="379" r:id="rId12"/>
    <p:sldId id="380" r:id="rId13"/>
    <p:sldId id="378" r:id="rId14"/>
    <p:sldId id="381" r:id="rId15"/>
    <p:sldId id="346" r:id="rId16"/>
    <p:sldId id="337" r:id="rId17"/>
    <p:sldId id="298" r:id="rId18"/>
    <p:sldId id="338" r:id="rId19"/>
    <p:sldId id="297" r:id="rId20"/>
    <p:sldId id="300" r:id="rId21"/>
    <p:sldId id="299" r:id="rId22"/>
    <p:sldId id="351" r:id="rId23"/>
    <p:sldId id="355" r:id="rId24"/>
    <p:sldId id="356" r:id="rId25"/>
    <p:sldId id="340" r:id="rId26"/>
    <p:sldId id="301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6" r:id="rId35"/>
    <p:sldId id="372" r:id="rId36"/>
    <p:sldId id="377" r:id="rId37"/>
    <p:sldId id="341" r:id="rId38"/>
    <p:sldId id="302" r:id="rId39"/>
    <p:sldId id="342" r:id="rId40"/>
    <p:sldId id="344" r:id="rId41"/>
    <p:sldId id="305" r:id="rId42"/>
    <p:sldId id="374" r:id="rId43"/>
    <p:sldId id="357" r:id="rId44"/>
    <p:sldId id="347" r:id="rId45"/>
    <p:sldId id="349" r:id="rId46"/>
    <p:sldId id="350" r:id="rId47"/>
    <p:sldId id="373" r:id="rId48"/>
    <p:sldId id="352" r:id="rId49"/>
    <p:sldId id="362" r:id="rId50"/>
    <p:sldId id="363" r:id="rId51"/>
    <p:sldId id="307" r:id="rId52"/>
    <p:sldId id="358" r:id="rId53"/>
    <p:sldId id="359" r:id="rId54"/>
    <p:sldId id="308" r:id="rId55"/>
    <p:sldId id="360" r:id="rId56"/>
    <p:sldId id="361" r:id="rId57"/>
    <p:sldId id="353" r:id="rId58"/>
    <p:sldId id="354" r:id="rId59"/>
    <p:sldId id="317" r:id="rId60"/>
    <p:sldId id="319" r:id="rId61"/>
    <p:sldId id="320" r:id="rId62"/>
    <p:sldId id="321" r:id="rId63"/>
    <p:sldId id="318" r:id="rId64"/>
    <p:sldId id="306" r:id="rId65"/>
    <p:sldId id="37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AFF"/>
    <a:srgbClr val="01D6FF"/>
    <a:srgbClr val="00D3C1"/>
    <a:srgbClr val="FF648C"/>
    <a:srgbClr val="FF80FF"/>
    <a:srgbClr val="6BCF00"/>
    <a:srgbClr val="D2C4A2"/>
    <a:srgbClr val="8F4D79"/>
    <a:srgbClr val="6A4D16"/>
    <a:srgbClr val="DDA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2" autoAdjust="0"/>
    <p:restoredTop sz="94744"/>
  </p:normalViewPr>
  <p:slideViewPr>
    <p:cSldViewPr snapToGrid="0">
      <p:cViewPr>
        <p:scale>
          <a:sx n="130" d="100"/>
          <a:sy n="130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080E-3096-9B4A-B8EF-3961BAE374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EE53-1BC2-BC40-9CF2-E6E92C12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0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4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4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1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9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9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2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8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74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2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23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4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4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5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Understanding political donors reveals the dynamics between influence and participation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1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2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8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0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2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7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EE53-1BC2-BC40-9CF2-E6E92C122C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5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2A56-8B9E-D242-8C4D-CD9FE00981B9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602038"/>
            <a:ext cx="12192000" cy="325596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602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E358-CE61-E148-A4A5-47EB1ABF3CF3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4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C4E1-002B-8741-921D-AED2C6C9A18E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3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439A-264E-7541-B957-0726D8B7AE7E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6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FE0E-2AC2-744B-BF5B-A011A5C45726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2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ACD2-D859-1444-AC1E-B4BE4BC1D9F7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1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A48E-532D-3642-AF24-FE7D7B8F0AA2}" type="datetime1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4EF-CF7E-A547-B492-F51B9E71B460}" type="datetime1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0AF9-C4FA-BD41-ACC8-49CA9BB62037}" type="datetime1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17445-A248-E249-8209-31E77E80612B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2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735D-006B-394E-A3E0-AC46EAF90842}" type="datetime1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92C4B-BB56-C243-A27E-E174E62395D1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0853-4158-4C97-A2F3-460FF28462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4" dirty="0"/>
          </a:p>
        </p:txBody>
      </p:sp>
      <p:pic>
        <p:nvPicPr>
          <p:cNvPr id="10" name="Picture 9" descr="A red and white x - ray&#10;&#10;Description automatically generated with low confidence">
            <a:extLst>
              <a:ext uri="{FF2B5EF4-FFF2-40B4-BE49-F238E27FC236}">
                <a16:creationId xmlns:a16="http://schemas.microsoft.com/office/drawing/2014/main" id="{C67C5F4C-B577-FB48-A1CA-DBB3969A33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958" y="5854700"/>
            <a:ext cx="662041" cy="10033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004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31.svg"/><Relationship Id="rId4" Type="http://schemas.openxmlformats.org/officeDocument/2006/relationships/image" Target="../media/image9.svg"/><Relationship Id="rId9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964" y="1104584"/>
            <a:ext cx="11850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Revealing Political Donors’ Motivations: </a:t>
            </a:r>
          </a:p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The Connection Between Donations and Social Media</a:t>
            </a:r>
          </a:p>
        </p:txBody>
      </p:sp>
      <p:pic>
        <p:nvPicPr>
          <p:cNvPr id="3" name="Picture 2" descr="A red and white x - ray&#10;&#10;Description automatically generated with low confidence">
            <a:extLst>
              <a:ext uri="{FF2B5EF4-FFF2-40B4-BE49-F238E27FC236}">
                <a16:creationId xmlns:a16="http://schemas.microsoft.com/office/drawing/2014/main" id="{FF7F157B-3405-0A4C-9FE9-05816C1F9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48" y="5549900"/>
            <a:ext cx="873718" cy="13240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25DFA-73CA-CD48-A1EE-1C2B240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FE98F3-5DE9-2A44-8EF4-580E11B588B4}"/>
              </a:ext>
            </a:extLst>
          </p:cNvPr>
          <p:cNvGrpSpPr/>
          <p:nvPr/>
        </p:nvGrpSpPr>
        <p:grpSpPr>
          <a:xfrm>
            <a:off x="553884" y="3680366"/>
            <a:ext cx="5099665" cy="2739211"/>
            <a:chOff x="553884" y="3680366"/>
            <a:chExt cx="5099665" cy="2739211"/>
          </a:xfrm>
        </p:grpSpPr>
        <p:sp>
          <p:nvSpPr>
            <p:cNvPr id="5" name="TextBox 4"/>
            <p:cNvSpPr txBox="1"/>
            <p:nvPr/>
          </p:nvSpPr>
          <p:spPr>
            <a:xfrm>
              <a:off x="651953" y="3680366"/>
              <a:ext cx="5001596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rPr>
                <a:t>Ross 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Dahlke</a:t>
              </a:r>
            </a:p>
            <a:p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@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ross_dahlke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github.com</a:t>
              </a:r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/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rossdahlke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Stanford University</a:t>
              </a:r>
            </a:p>
            <a:p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rdahlke@stanford.edu</a:t>
              </a:r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  <a:p>
              <a:endPara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D96BAB-169C-1F4E-BB67-5F65F970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2" y="4690814"/>
              <a:ext cx="372998" cy="337474"/>
            </a:xfrm>
            <a:prstGeom prst="rect">
              <a:avLst/>
            </a:prstGeom>
          </p:spPr>
        </p:pic>
        <p:pic>
          <p:nvPicPr>
            <p:cNvPr id="8" name="Picture 7" descr="A red and white x - ray&#10;&#10;Description automatically generated with low confidence">
              <a:extLst>
                <a:ext uri="{FF2B5EF4-FFF2-40B4-BE49-F238E27FC236}">
                  <a16:creationId xmlns:a16="http://schemas.microsoft.com/office/drawing/2014/main" id="{5626F86C-B707-AF47-899E-105D3156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7" y="5102373"/>
              <a:ext cx="222687" cy="337474"/>
            </a:xfrm>
            <a:prstGeom prst="rect">
              <a:avLst/>
            </a:prstGeom>
          </p:spPr>
        </p:pic>
        <p:pic>
          <p:nvPicPr>
            <p:cNvPr id="25602" name="Picture 2" descr="Twitter Logo | The most famous brands and company logos in the world">
              <a:extLst>
                <a:ext uri="{FF2B5EF4-FFF2-40B4-BE49-F238E27FC236}">
                  <a16:creationId xmlns:a16="http://schemas.microsoft.com/office/drawing/2014/main" id="{0C2F0366-6A54-4541-8246-F6A70F1F3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84" y="4277877"/>
              <a:ext cx="540802" cy="30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4" name="Picture 4" descr="Email Icon Large Envelope | Ikon gratis, Clip art, Foto abstrak">
              <a:extLst>
                <a:ext uri="{FF2B5EF4-FFF2-40B4-BE49-F238E27FC236}">
                  <a16:creationId xmlns:a16="http://schemas.microsoft.com/office/drawing/2014/main" id="{7C5F6831-984D-3148-9D5E-E0A931D93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646" y="5602910"/>
              <a:ext cx="333607" cy="238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606" name="Picture 6" descr="Stanford Social Media Lab – The Stanford Social Media Lab works on  understanding psychological and interpersonal processes in social media.">
            <a:extLst>
              <a:ext uri="{FF2B5EF4-FFF2-40B4-BE49-F238E27FC236}">
                <a16:creationId xmlns:a16="http://schemas.microsoft.com/office/drawing/2014/main" id="{20F6A846-B988-8342-B671-343E4708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0" y="5549900"/>
            <a:ext cx="25400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5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3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8A741-2093-3F44-97F2-BB338F6EB3D8}"/>
              </a:ext>
            </a:extLst>
          </p:cNvPr>
          <p:cNvSpPr txBox="1"/>
          <p:nvPr/>
        </p:nvSpPr>
        <p:spPr>
          <a:xfrm>
            <a:off x="5116451" y="3795457"/>
            <a:ext cx="1514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0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Donor Motivation Models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10" name="Picture 2" descr="100+ Free Rich &amp; Money Vectors - Pixabay">
            <a:extLst>
              <a:ext uri="{FF2B5EF4-FFF2-40B4-BE49-F238E27FC236}">
                <a16:creationId xmlns:a16="http://schemas.microsoft.com/office/drawing/2014/main" id="{BCE150DB-C291-4F4A-9632-339A33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720446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FE20910-A919-0F4A-AF54-2B12BE4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24" y="2839268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8A741-2093-3F44-97F2-BB338F6EB3D8}"/>
              </a:ext>
            </a:extLst>
          </p:cNvPr>
          <p:cNvSpPr txBox="1"/>
          <p:nvPr/>
        </p:nvSpPr>
        <p:spPr>
          <a:xfrm>
            <a:off x="5116451" y="3795457"/>
            <a:ext cx="3388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trike="sngStrike" dirty="0"/>
              <a:t>Or</a:t>
            </a:r>
            <a:r>
              <a:rPr lang="en-US" sz="7200" dirty="0"/>
              <a:t> </a:t>
            </a:r>
            <a:r>
              <a:rPr lang="en-US" sz="7200" b="1" dirty="0"/>
              <a:t>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015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Political Donations as Network</a:t>
            </a:r>
          </a:p>
          <a:p>
            <a:endParaRPr lang="en-US" sz="3600" dirty="0"/>
          </a:p>
          <a:p>
            <a:r>
              <a:rPr lang="en-US" dirty="0"/>
              <a:t>Unique Dataset: Social Media</a:t>
            </a:r>
          </a:p>
          <a:p>
            <a:endParaRPr lang="en-US" dirty="0"/>
          </a:p>
          <a:p>
            <a:r>
              <a:rPr lang="en-US" dirty="0"/>
              <a:t>Combining Donations + Social Media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Political Donations as Network</a:t>
            </a:r>
          </a:p>
          <a:p>
            <a:endParaRPr lang="en-US" sz="3600" dirty="0"/>
          </a:p>
          <a:p>
            <a:r>
              <a:rPr lang="en-US" dirty="0">
                <a:solidFill>
                  <a:schemeClr val="bg2"/>
                </a:solidFill>
              </a:rPr>
              <a:t>Unique Dataset: Social Media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Combining Donations + Social Media</a:t>
            </a:r>
          </a:p>
          <a:p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3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4AB-3711-CA45-A30D-9103C807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A712-73F0-4546-A203-212E6383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17</a:t>
            </a:fld>
            <a:endParaRPr lang="en-US"/>
          </a:p>
        </p:txBody>
      </p:sp>
      <p:pic>
        <p:nvPicPr>
          <p:cNvPr id="16386" name="Picture 2" descr="Tutorial">
            <a:extLst>
              <a:ext uri="{FF2B5EF4-FFF2-40B4-BE49-F238E27FC236}">
                <a16:creationId xmlns:a16="http://schemas.microsoft.com/office/drawing/2014/main" id="{889767F0-C3B8-BC4C-937D-F1F925CA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690688"/>
            <a:ext cx="4884313" cy="48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67E3C5-0146-2A49-A5FF-14E496546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90913" cy="4351338"/>
          </a:xfrm>
        </p:spPr>
        <p:txBody>
          <a:bodyPr>
            <a:normAutofit/>
          </a:bodyPr>
          <a:lstStyle/>
          <a:p>
            <a:r>
              <a:rPr lang="en-US" dirty="0"/>
              <a:t>Network terms:</a:t>
            </a:r>
          </a:p>
          <a:p>
            <a:pPr lvl="1"/>
            <a:r>
              <a:rPr lang="en-US" dirty="0"/>
              <a:t>Nodes</a:t>
            </a:r>
          </a:p>
          <a:p>
            <a:pPr lvl="1"/>
            <a:r>
              <a:rPr lang="en-US" dirty="0"/>
              <a:t>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FF0F5-8D2D-9D4D-894A-C0F1DFF2C866}"/>
              </a:ext>
            </a:extLst>
          </p:cNvPr>
          <p:cNvSpPr txBox="1"/>
          <p:nvPr/>
        </p:nvSpPr>
        <p:spPr>
          <a:xfrm>
            <a:off x="6096000" y="6538912"/>
            <a:ext cx="33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igraph.org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5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4AB-3711-CA45-A30D-9103C807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7F12-98E3-C742-83AA-E5A9E4941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909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and Candidates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between Donors and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A712-73F0-4546-A203-212E6383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9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B14D62-ACD9-904B-BD68-667EF312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B85F4-A687-544A-9238-ACC2E2F2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EFC947-A013-9F4E-9951-611D3A3DB6DB}"/>
              </a:ext>
            </a:extLst>
          </p:cNvPr>
          <p:cNvSpPr txBox="1">
            <a:spLocks/>
          </p:cNvSpPr>
          <p:nvPr/>
        </p:nvSpPr>
        <p:spPr>
          <a:xfrm>
            <a:off x="609600" y="1825625"/>
            <a:ext cx="3719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            (</a:t>
            </a:r>
            <a:r>
              <a:rPr lang="en-US" i="1" dirty="0"/>
              <a:t>n </a:t>
            </a:r>
            <a:r>
              <a:rPr lang="en-US" dirty="0"/>
              <a:t>= 7,567) </a:t>
            </a:r>
          </a:p>
          <a:p>
            <a:pPr lvl="1"/>
            <a:r>
              <a:rPr lang="en-US" dirty="0"/>
              <a:t>and Candidates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        (</a:t>
            </a:r>
            <a:r>
              <a:rPr lang="en-US" i="1" dirty="0"/>
              <a:t>n </a:t>
            </a:r>
            <a:r>
              <a:rPr lang="en-US" dirty="0"/>
              <a:t>= 28,858) </a:t>
            </a:r>
          </a:p>
          <a:p>
            <a:pPr marL="457200" lvl="1" indent="0">
              <a:buNone/>
            </a:pPr>
            <a:r>
              <a:rPr lang="en-US" dirty="0"/>
              <a:t>between Donors and Candidates</a:t>
            </a:r>
          </a:p>
        </p:txBody>
      </p:sp>
    </p:spTree>
    <p:extLst>
      <p:ext uri="{BB962C8B-B14F-4D97-AF65-F5344CB8AC3E}">
        <p14:creationId xmlns:p14="http://schemas.microsoft.com/office/powerpoint/2010/main" val="267826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68" y="136525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Money in politics continues to surge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D7D7-0971-3C47-85AD-08271772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8BD80-F699-9C4E-88AF-C1AFAD99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78" y="1297721"/>
            <a:ext cx="5474443" cy="54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B14D62-ACD9-904B-BD68-667EF312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D1066D-A1A7-0940-BE78-556BD004CE77}"/>
              </a:ext>
            </a:extLst>
          </p:cNvPr>
          <p:cNvSpPr txBox="1">
            <a:spLocks/>
          </p:cNvSpPr>
          <p:nvPr/>
        </p:nvSpPr>
        <p:spPr>
          <a:xfrm>
            <a:off x="609600" y="1825625"/>
            <a:ext cx="3719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Nodes</a:t>
            </a:r>
          </a:p>
          <a:p>
            <a:pPr lvl="1"/>
            <a:r>
              <a:rPr lang="en-US" dirty="0"/>
              <a:t>Donors             (</a:t>
            </a:r>
            <a:r>
              <a:rPr lang="en-US" i="1" dirty="0"/>
              <a:t>n </a:t>
            </a:r>
            <a:r>
              <a:rPr lang="en-US" dirty="0"/>
              <a:t>= 7,567) </a:t>
            </a:r>
          </a:p>
          <a:p>
            <a:pPr lvl="1"/>
            <a:r>
              <a:rPr lang="en-US" dirty="0"/>
              <a:t>and Candidates</a:t>
            </a:r>
          </a:p>
          <a:p>
            <a:pPr lvl="1"/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Donations         (</a:t>
            </a:r>
            <a:r>
              <a:rPr lang="en-US" i="1" dirty="0"/>
              <a:t>n </a:t>
            </a:r>
            <a:r>
              <a:rPr lang="en-US" dirty="0"/>
              <a:t>= 28,858) </a:t>
            </a:r>
          </a:p>
          <a:p>
            <a:pPr marL="457200" lvl="1" indent="0">
              <a:buNone/>
            </a:pPr>
            <a:r>
              <a:rPr lang="en-US" dirty="0"/>
              <a:t>between Donors and Candidates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3D9B50-DB07-D84C-995B-EB6AFDEEC718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7386BF-2B83-CE48-AF52-BA39972CA24F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9AD16-891E-784E-8929-282F5C23FB6B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DE57C-34BE-774E-8370-3C037AF4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Donors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E97D81-04B8-1A43-9E75-70A29390D061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4162A-8D4A-3E47-90B4-760EFF4C109C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1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 system</a:t>
            </a:r>
          </a:p>
          <a:p>
            <a:r>
              <a:rPr lang="en-US" dirty="0"/>
              <a:t>To 2-D</a:t>
            </a:r>
          </a:p>
          <a:p>
            <a:r>
              <a:rPr lang="en-US" dirty="0"/>
              <a:t>To 1-D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0   1   2   3   4   5   6   7   8   9   10   11   12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55923-DCBB-CD4E-B9FA-B179C814A33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C9E1-16D1-2846-95E3-7A9E63B34C52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</p:spTree>
    <p:extLst>
      <p:ext uri="{BB962C8B-B14F-4D97-AF65-F5344CB8AC3E}">
        <p14:creationId xmlns:p14="http://schemas.microsoft.com/office/powerpoint/2010/main" val="185801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 system</a:t>
            </a:r>
          </a:p>
          <a:p>
            <a:r>
              <a:rPr lang="en-US" dirty="0"/>
              <a:t>To 2-D</a:t>
            </a:r>
          </a:p>
          <a:p>
            <a:r>
              <a:rPr lang="en-US" dirty="0"/>
              <a:t>To 1-D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4D79"/>
                </a:solidFill>
              </a:rPr>
              <a:t>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1D6FF"/>
                </a:solidFill>
              </a:rPr>
              <a:t>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0D3C1"/>
                </a:solidFill>
              </a:rPr>
              <a:t>2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648C"/>
                </a:solidFill>
              </a:rPr>
              <a:t>3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73AAFF"/>
                </a:solidFill>
              </a:rPr>
              <a:t>4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BCF00"/>
                </a:solidFill>
              </a:rPr>
              <a:t>5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A4D16"/>
                </a:solidFill>
              </a:rPr>
              <a:t>6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DA401"/>
                </a:solidFill>
              </a:rPr>
              <a:t>7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7127"/>
                </a:solidFill>
              </a:rPr>
              <a:t>8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4B85A"/>
                </a:solidFill>
              </a:rPr>
              <a:t>9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80FF"/>
                </a:solidFill>
              </a:rPr>
              <a:t>10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B5F67"/>
                </a:solidFill>
              </a:rPr>
              <a:t>11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2C4A2"/>
                </a:solidFill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3B1D46-65EA-EF44-8088-8B37793C01DA}"/>
              </a:ext>
            </a:extLst>
          </p:cNvPr>
          <p:cNvCxnSpPr/>
          <p:nvPr/>
        </p:nvCxnSpPr>
        <p:spPr>
          <a:xfrm flipV="1">
            <a:off x="6440557" y="2136435"/>
            <a:ext cx="4184373" cy="1739826"/>
          </a:xfrm>
          <a:prstGeom prst="line">
            <a:avLst/>
          </a:prstGeom>
          <a:ln w="38100">
            <a:solidFill>
              <a:srgbClr val="0B5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8053A-101A-A441-92FA-37E3A4C88BCC}"/>
              </a:ext>
            </a:extLst>
          </p:cNvPr>
          <p:cNvCxnSpPr>
            <a:cxnSpLocks/>
          </p:cNvCxnSpPr>
          <p:nvPr/>
        </p:nvCxnSpPr>
        <p:spPr>
          <a:xfrm flipV="1">
            <a:off x="6908371" y="2136434"/>
            <a:ext cx="2407908" cy="1315660"/>
          </a:xfrm>
          <a:prstGeom prst="line">
            <a:avLst/>
          </a:prstGeom>
          <a:ln w="38100">
            <a:solidFill>
              <a:srgbClr val="FF7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D88984-D9BB-0143-BD92-DCF60F2D7D69}"/>
              </a:ext>
            </a:extLst>
          </p:cNvPr>
          <p:cNvCxnSpPr>
            <a:cxnSpLocks/>
          </p:cNvCxnSpPr>
          <p:nvPr/>
        </p:nvCxnSpPr>
        <p:spPr>
          <a:xfrm flipV="1">
            <a:off x="8447603" y="2136433"/>
            <a:ext cx="1192959" cy="1315661"/>
          </a:xfrm>
          <a:prstGeom prst="line">
            <a:avLst/>
          </a:prstGeom>
          <a:ln w="38100">
            <a:solidFill>
              <a:srgbClr val="04B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AEA88-9282-9A46-9F0A-F8AD1B292552}"/>
              </a:ext>
            </a:extLst>
          </p:cNvPr>
          <p:cNvCxnSpPr>
            <a:cxnSpLocks/>
          </p:cNvCxnSpPr>
          <p:nvPr/>
        </p:nvCxnSpPr>
        <p:spPr>
          <a:xfrm flipV="1">
            <a:off x="7463235" y="2113340"/>
            <a:ext cx="1462419" cy="1526093"/>
          </a:xfrm>
          <a:prstGeom prst="line">
            <a:avLst/>
          </a:prstGeom>
          <a:ln w="38100">
            <a:solidFill>
              <a:srgbClr val="DDA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BD0E7-0E5C-7B46-B1A8-D4D9EF756518}"/>
              </a:ext>
            </a:extLst>
          </p:cNvPr>
          <p:cNvCxnSpPr>
            <a:cxnSpLocks/>
          </p:cNvCxnSpPr>
          <p:nvPr/>
        </p:nvCxnSpPr>
        <p:spPr>
          <a:xfrm flipV="1">
            <a:off x="8123320" y="2113339"/>
            <a:ext cx="487280" cy="2545786"/>
          </a:xfrm>
          <a:prstGeom prst="line">
            <a:avLst/>
          </a:prstGeom>
          <a:ln w="38100">
            <a:solidFill>
              <a:srgbClr val="6A4D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77A59-C889-F142-87A3-8B3E29B0A1D9}"/>
              </a:ext>
            </a:extLst>
          </p:cNvPr>
          <p:cNvCxnSpPr>
            <a:cxnSpLocks/>
          </p:cNvCxnSpPr>
          <p:nvPr/>
        </p:nvCxnSpPr>
        <p:spPr>
          <a:xfrm flipH="1" flipV="1">
            <a:off x="6730953" y="2113339"/>
            <a:ext cx="187922" cy="2512070"/>
          </a:xfrm>
          <a:prstGeom prst="line">
            <a:avLst/>
          </a:prstGeom>
          <a:ln w="38100">
            <a:solidFill>
              <a:srgbClr val="0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C08A0C-DC50-EF49-B05F-30C5EA9C4061}"/>
              </a:ext>
            </a:extLst>
          </p:cNvPr>
          <p:cNvCxnSpPr>
            <a:cxnSpLocks/>
          </p:cNvCxnSpPr>
          <p:nvPr/>
        </p:nvCxnSpPr>
        <p:spPr>
          <a:xfrm flipH="1" flipV="1">
            <a:off x="6373365" y="2113339"/>
            <a:ext cx="1552205" cy="2253709"/>
          </a:xfrm>
          <a:prstGeom prst="line">
            <a:avLst/>
          </a:prstGeom>
          <a:ln w="38100">
            <a:solidFill>
              <a:srgbClr val="8F4D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626E3-611D-CB4B-8ED3-515651F59F1A}"/>
              </a:ext>
            </a:extLst>
          </p:cNvPr>
          <p:cNvCxnSpPr>
            <a:cxnSpLocks/>
          </p:cNvCxnSpPr>
          <p:nvPr/>
        </p:nvCxnSpPr>
        <p:spPr>
          <a:xfrm flipV="1">
            <a:off x="9713415" y="2136433"/>
            <a:ext cx="1455875" cy="1177102"/>
          </a:xfrm>
          <a:prstGeom prst="line">
            <a:avLst/>
          </a:prstGeom>
          <a:ln w="38100">
            <a:solidFill>
              <a:srgbClr val="D2C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A0743F-D073-894D-AA54-904DB17C26A7}"/>
              </a:ext>
            </a:extLst>
          </p:cNvPr>
          <p:cNvCxnSpPr>
            <a:cxnSpLocks/>
          </p:cNvCxnSpPr>
          <p:nvPr/>
        </p:nvCxnSpPr>
        <p:spPr>
          <a:xfrm flipH="1" flipV="1">
            <a:off x="7877847" y="2136432"/>
            <a:ext cx="1978304" cy="1917056"/>
          </a:xfrm>
          <a:prstGeom prst="line">
            <a:avLst/>
          </a:prstGeom>
          <a:ln w="38100">
            <a:solidFill>
              <a:srgbClr val="73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0B6607-4E4A-0747-938D-25D386335BE7}"/>
              </a:ext>
            </a:extLst>
          </p:cNvPr>
          <p:cNvCxnSpPr>
            <a:cxnSpLocks/>
          </p:cNvCxnSpPr>
          <p:nvPr/>
        </p:nvCxnSpPr>
        <p:spPr>
          <a:xfrm flipH="1" flipV="1">
            <a:off x="8244705" y="2123004"/>
            <a:ext cx="2522014" cy="1878290"/>
          </a:xfrm>
          <a:prstGeom prst="line">
            <a:avLst/>
          </a:prstGeom>
          <a:ln w="38100">
            <a:solidFill>
              <a:srgbClr val="6BC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45DCAB-A058-7341-8DEE-A24192045D4E}"/>
              </a:ext>
            </a:extLst>
          </p:cNvPr>
          <p:cNvCxnSpPr>
            <a:cxnSpLocks/>
          </p:cNvCxnSpPr>
          <p:nvPr/>
        </p:nvCxnSpPr>
        <p:spPr>
          <a:xfrm flipV="1">
            <a:off x="9383471" y="2125072"/>
            <a:ext cx="779643" cy="2534053"/>
          </a:xfrm>
          <a:prstGeom prst="line">
            <a:avLst/>
          </a:prstGeom>
          <a:ln w="3810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D6958B-571D-E346-A100-C07EC408EDEA}"/>
              </a:ext>
            </a:extLst>
          </p:cNvPr>
          <p:cNvCxnSpPr>
            <a:cxnSpLocks/>
          </p:cNvCxnSpPr>
          <p:nvPr/>
        </p:nvCxnSpPr>
        <p:spPr>
          <a:xfrm flipH="1" flipV="1">
            <a:off x="7463282" y="2103485"/>
            <a:ext cx="2787751" cy="3063826"/>
          </a:xfrm>
          <a:prstGeom prst="line">
            <a:avLst/>
          </a:prstGeom>
          <a:ln w="38100">
            <a:solidFill>
              <a:srgbClr val="FF6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85F418-C353-9B4F-8E24-5055A9559F15}"/>
              </a:ext>
            </a:extLst>
          </p:cNvPr>
          <p:cNvCxnSpPr>
            <a:cxnSpLocks/>
          </p:cNvCxnSpPr>
          <p:nvPr/>
        </p:nvCxnSpPr>
        <p:spPr>
          <a:xfrm flipH="1" flipV="1">
            <a:off x="7101823" y="2099948"/>
            <a:ext cx="2779747" cy="1690876"/>
          </a:xfrm>
          <a:prstGeom prst="line">
            <a:avLst/>
          </a:prstGeom>
          <a:ln w="38100">
            <a:solidFill>
              <a:srgbClr val="00D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2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Donations as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570F0A-8DB7-7A42-943C-93B0247C11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0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groups are Andrews?</a:t>
            </a:r>
          </a:p>
          <a:p>
            <a:r>
              <a:rPr lang="en-US" dirty="0"/>
              <a:t>Which groups are </a:t>
            </a:r>
            <a:r>
              <a:rPr lang="en-US" dirty="0" err="1"/>
              <a:t>Connies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0C58-2CA0-0745-BD4F-2089C8A25396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9A69-AF8B-5442-A81A-8FA927FC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D7E7-DC92-2345-86DB-06296B8A8582}"/>
              </a:ext>
            </a:extLst>
          </p:cNvPr>
          <p:cNvSpPr txBox="1"/>
          <p:nvPr/>
        </p:nvSpPr>
        <p:spPr>
          <a:xfrm>
            <a:off x="6203699" y="1674770"/>
            <a:ext cx="53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F4D79"/>
                </a:solidFill>
              </a:rPr>
              <a:t>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1D6FF"/>
                </a:solidFill>
              </a:rPr>
              <a:t>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0D3C1"/>
                </a:solidFill>
              </a:rPr>
              <a:t>2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648C"/>
                </a:solidFill>
              </a:rPr>
              <a:t>3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73AAFF"/>
                </a:solidFill>
              </a:rPr>
              <a:t>4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BCF00"/>
                </a:solidFill>
              </a:rPr>
              <a:t>5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6A4D16"/>
                </a:solidFill>
              </a:rPr>
              <a:t>6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DA401"/>
                </a:solidFill>
              </a:rPr>
              <a:t>7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7127"/>
                </a:solidFill>
              </a:rPr>
              <a:t>8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4B85A"/>
                </a:solidFill>
              </a:rPr>
              <a:t>9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FF80FF"/>
                </a:solidFill>
              </a:rPr>
              <a:t>10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0B5F67"/>
                </a:solidFill>
              </a:rPr>
              <a:t>11</a:t>
            </a:r>
            <a:r>
              <a:rPr lang="en-US" sz="2400" dirty="0">
                <a:solidFill>
                  <a:schemeClr val="bg2"/>
                </a:solidFill>
              </a:rPr>
              <a:t>   </a:t>
            </a:r>
            <a:r>
              <a:rPr lang="en-US" sz="2400" dirty="0">
                <a:solidFill>
                  <a:srgbClr val="D2C4A2"/>
                </a:solidFill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3B1D46-65EA-EF44-8088-8B37793C01DA}"/>
              </a:ext>
            </a:extLst>
          </p:cNvPr>
          <p:cNvCxnSpPr/>
          <p:nvPr/>
        </p:nvCxnSpPr>
        <p:spPr>
          <a:xfrm flipV="1">
            <a:off x="6440557" y="2136435"/>
            <a:ext cx="4184373" cy="1739826"/>
          </a:xfrm>
          <a:prstGeom prst="line">
            <a:avLst/>
          </a:prstGeom>
          <a:ln w="38100">
            <a:solidFill>
              <a:srgbClr val="0B5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8053A-101A-A441-92FA-37E3A4C88BCC}"/>
              </a:ext>
            </a:extLst>
          </p:cNvPr>
          <p:cNvCxnSpPr>
            <a:cxnSpLocks/>
          </p:cNvCxnSpPr>
          <p:nvPr/>
        </p:nvCxnSpPr>
        <p:spPr>
          <a:xfrm flipV="1">
            <a:off x="6908371" y="2136434"/>
            <a:ext cx="2407908" cy="1315660"/>
          </a:xfrm>
          <a:prstGeom prst="line">
            <a:avLst/>
          </a:prstGeom>
          <a:ln w="38100">
            <a:solidFill>
              <a:srgbClr val="FF7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D88984-D9BB-0143-BD92-DCF60F2D7D69}"/>
              </a:ext>
            </a:extLst>
          </p:cNvPr>
          <p:cNvCxnSpPr>
            <a:cxnSpLocks/>
          </p:cNvCxnSpPr>
          <p:nvPr/>
        </p:nvCxnSpPr>
        <p:spPr>
          <a:xfrm flipV="1">
            <a:off x="8447603" y="2136433"/>
            <a:ext cx="1192959" cy="1315661"/>
          </a:xfrm>
          <a:prstGeom prst="line">
            <a:avLst/>
          </a:prstGeom>
          <a:ln w="38100">
            <a:solidFill>
              <a:srgbClr val="04B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AEA88-9282-9A46-9F0A-F8AD1B292552}"/>
              </a:ext>
            </a:extLst>
          </p:cNvPr>
          <p:cNvCxnSpPr>
            <a:cxnSpLocks/>
          </p:cNvCxnSpPr>
          <p:nvPr/>
        </p:nvCxnSpPr>
        <p:spPr>
          <a:xfrm flipV="1">
            <a:off x="7463235" y="2113340"/>
            <a:ext cx="1462419" cy="1526093"/>
          </a:xfrm>
          <a:prstGeom prst="line">
            <a:avLst/>
          </a:prstGeom>
          <a:ln w="38100">
            <a:solidFill>
              <a:srgbClr val="DDA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DBD0E7-0E5C-7B46-B1A8-D4D9EF756518}"/>
              </a:ext>
            </a:extLst>
          </p:cNvPr>
          <p:cNvCxnSpPr>
            <a:cxnSpLocks/>
          </p:cNvCxnSpPr>
          <p:nvPr/>
        </p:nvCxnSpPr>
        <p:spPr>
          <a:xfrm flipV="1">
            <a:off x="8123320" y="2113339"/>
            <a:ext cx="487280" cy="2545786"/>
          </a:xfrm>
          <a:prstGeom prst="line">
            <a:avLst/>
          </a:prstGeom>
          <a:ln w="38100">
            <a:solidFill>
              <a:srgbClr val="6A4D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77A59-C889-F142-87A3-8B3E29B0A1D9}"/>
              </a:ext>
            </a:extLst>
          </p:cNvPr>
          <p:cNvCxnSpPr>
            <a:cxnSpLocks/>
          </p:cNvCxnSpPr>
          <p:nvPr/>
        </p:nvCxnSpPr>
        <p:spPr>
          <a:xfrm flipH="1" flipV="1">
            <a:off x="6730953" y="2113339"/>
            <a:ext cx="187922" cy="2512070"/>
          </a:xfrm>
          <a:prstGeom prst="line">
            <a:avLst/>
          </a:prstGeom>
          <a:ln w="38100">
            <a:solidFill>
              <a:srgbClr val="0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C08A0C-DC50-EF49-B05F-30C5EA9C4061}"/>
              </a:ext>
            </a:extLst>
          </p:cNvPr>
          <p:cNvCxnSpPr>
            <a:cxnSpLocks/>
          </p:cNvCxnSpPr>
          <p:nvPr/>
        </p:nvCxnSpPr>
        <p:spPr>
          <a:xfrm flipH="1" flipV="1">
            <a:off x="6373365" y="2113339"/>
            <a:ext cx="1552205" cy="2253709"/>
          </a:xfrm>
          <a:prstGeom prst="line">
            <a:avLst/>
          </a:prstGeom>
          <a:ln w="38100">
            <a:solidFill>
              <a:srgbClr val="8F4D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626E3-611D-CB4B-8ED3-515651F59F1A}"/>
              </a:ext>
            </a:extLst>
          </p:cNvPr>
          <p:cNvCxnSpPr>
            <a:cxnSpLocks/>
          </p:cNvCxnSpPr>
          <p:nvPr/>
        </p:nvCxnSpPr>
        <p:spPr>
          <a:xfrm flipV="1">
            <a:off x="9713415" y="2136433"/>
            <a:ext cx="1455875" cy="1177102"/>
          </a:xfrm>
          <a:prstGeom prst="line">
            <a:avLst/>
          </a:prstGeom>
          <a:ln w="38100">
            <a:solidFill>
              <a:srgbClr val="D2C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A0743F-D073-894D-AA54-904DB17C26A7}"/>
              </a:ext>
            </a:extLst>
          </p:cNvPr>
          <p:cNvCxnSpPr>
            <a:cxnSpLocks/>
          </p:cNvCxnSpPr>
          <p:nvPr/>
        </p:nvCxnSpPr>
        <p:spPr>
          <a:xfrm flipH="1" flipV="1">
            <a:off x="7877847" y="2136432"/>
            <a:ext cx="1978304" cy="1917056"/>
          </a:xfrm>
          <a:prstGeom prst="line">
            <a:avLst/>
          </a:prstGeom>
          <a:ln w="38100">
            <a:solidFill>
              <a:srgbClr val="73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0B6607-4E4A-0747-938D-25D386335BE7}"/>
              </a:ext>
            </a:extLst>
          </p:cNvPr>
          <p:cNvCxnSpPr>
            <a:cxnSpLocks/>
          </p:cNvCxnSpPr>
          <p:nvPr/>
        </p:nvCxnSpPr>
        <p:spPr>
          <a:xfrm flipH="1" flipV="1">
            <a:off x="8244705" y="2123004"/>
            <a:ext cx="2522014" cy="1878290"/>
          </a:xfrm>
          <a:prstGeom prst="line">
            <a:avLst/>
          </a:prstGeom>
          <a:ln w="38100">
            <a:solidFill>
              <a:srgbClr val="6BC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45DCAB-A058-7341-8DEE-A24192045D4E}"/>
              </a:ext>
            </a:extLst>
          </p:cNvPr>
          <p:cNvCxnSpPr>
            <a:cxnSpLocks/>
          </p:cNvCxnSpPr>
          <p:nvPr/>
        </p:nvCxnSpPr>
        <p:spPr>
          <a:xfrm flipV="1">
            <a:off x="9383471" y="2125072"/>
            <a:ext cx="779643" cy="2534053"/>
          </a:xfrm>
          <a:prstGeom prst="line">
            <a:avLst/>
          </a:prstGeom>
          <a:ln w="38100">
            <a:solidFill>
              <a:srgbClr val="FF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D6958B-571D-E346-A100-C07EC408EDEA}"/>
              </a:ext>
            </a:extLst>
          </p:cNvPr>
          <p:cNvCxnSpPr>
            <a:cxnSpLocks/>
          </p:cNvCxnSpPr>
          <p:nvPr/>
        </p:nvCxnSpPr>
        <p:spPr>
          <a:xfrm flipH="1" flipV="1">
            <a:off x="7463282" y="2103485"/>
            <a:ext cx="2787751" cy="3063826"/>
          </a:xfrm>
          <a:prstGeom prst="line">
            <a:avLst/>
          </a:prstGeom>
          <a:ln w="38100">
            <a:solidFill>
              <a:srgbClr val="FF6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85F418-C353-9B4F-8E24-5055A9559F15}"/>
              </a:ext>
            </a:extLst>
          </p:cNvPr>
          <p:cNvCxnSpPr>
            <a:cxnSpLocks/>
          </p:cNvCxnSpPr>
          <p:nvPr/>
        </p:nvCxnSpPr>
        <p:spPr>
          <a:xfrm flipH="1" flipV="1">
            <a:off x="7101823" y="2099948"/>
            <a:ext cx="2779747" cy="1690876"/>
          </a:xfrm>
          <a:prstGeom prst="line">
            <a:avLst/>
          </a:prstGeom>
          <a:ln w="38100">
            <a:solidFill>
              <a:srgbClr val="00D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7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Political Donations as Network</a:t>
            </a:r>
          </a:p>
          <a:p>
            <a:endParaRPr lang="en-US" sz="3600" dirty="0"/>
          </a:p>
          <a:p>
            <a:r>
              <a:rPr lang="en-US" dirty="0"/>
              <a:t>Unique Dataset: Social Media</a:t>
            </a:r>
          </a:p>
          <a:p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Combining Donations + Social Media</a:t>
            </a:r>
          </a:p>
          <a:p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5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7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6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</a:p>
          <a:p>
            <a:endParaRPr lang="en-US" dirty="0"/>
          </a:p>
          <a:p>
            <a:r>
              <a:rPr lang="en-US" dirty="0"/>
              <a:t>1/1/2015-11/8/2016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2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Facebook and Twitter posts</a:t>
            </a:r>
          </a:p>
          <a:p>
            <a:endParaRPr lang="en-US" sz="3600" dirty="0"/>
          </a:p>
          <a:p>
            <a:r>
              <a:rPr lang="en-US" dirty="0"/>
              <a:t>All posts by 149 candidates for Wisconsin state legislature in the 2016 election cycle</a:t>
            </a:r>
            <a:endParaRPr lang="en-US" sz="3600" dirty="0"/>
          </a:p>
          <a:p>
            <a:endParaRPr lang="en-US" sz="3600" dirty="0"/>
          </a:p>
          <a:p>
            <a:r>
              <a:rPr lang="en-US" dirty="0"/>
              <a:t>1/1/2015-11/8/2016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dirty="0"/>
              <a:t>n = 82,851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4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What motivates political donors?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702D3-9809-6641-A84F-FFAF3C0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/>
          </a:bodyPr>
          <a:lstStyle/>
          <a:p>
            <a:r>
              <a:rPr lang="en-US" sz="3600" dirty="0"/>
              <a:t>Hand-coded ~12,000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5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5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2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38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75A-A30D-D94F-92D0-E7AA9395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659" y="3295087"/>
            <a:ext cx="3021190" cy="358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6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743632" cy="466725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Hand-coded ~12,000</a:t>
            </a:r>
          </a:p>
          <a:p>
            <a:r>
              <a:rPr lang="en-US" dirty="0"/>
              <a:t>Into 27 categories</a:t>
            </a:r>
            <a:r>
              <a:rPr lang="en-US" sz="3600" dirty="0"/>
              <a:t> </a:t>
            </a:r>
          </a:p>
          <a:p>
            <a:r>
              <a:rPr lang="en-US" dirty="0"/>
              <a:t>Trained Deep Learning Model to classify the rest of the posts</a:t>
            </a:r>
          </a:p>
          <a:p>
            <a:r>
              <a:rPr lang="en-US" dirty="0"/>
              <a:t>82.9% accuracy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8309-5F3B-1548-A68D-E1DAB960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907BD4AF-9D9E-EA48-BA60-C32F25F9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64141" b="1991"/>
          <a:stretch/>
        </p:blipFill>
        <p:spPr>
          <a:xfrm>
            <a:off x="9822426" y="-6548"/>
            <a:ext cx="2412367" cy="6867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2DD4-703E-0D4C-A3AB-2924F32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3" y="393884"/>
            <a:ext cx="4263482" cy="268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75A-A30D-D94F-92D0-E7AA9395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659" y="3295087"/>
            <a:ext cx="3021190" cy="358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DDF315-86AA-734C-BE22-C72A9C279056}"/>
              </a:ext>
            </a:extLst>
          </p:cNvPr>
          <p:cNvCxnSpPr/>
          <p:nvPr/>
        </p:nvCxnSpPr>
        <p:spPr>
          <a:xfrm flipV="1">
            <a:off x="9153832" y="658761"/>
            <a:ext cx="828368" cy="11668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9290FA-1FF2-1F41-ABED-BDDE9B620245}"/>
              </a:ext>
            </a:extLst>
          </p:cNvPr>
          <p:cNvCxnSpPr>
            <a:cxnSpLocks/>
          </p:cNvCxnSpPr>
          <p:nvPr/>
        </p:nvCxnSpPr>
        <p:spPr>
          <a:xfrm>
            <a:off x="8904453" y="5032376"/>
            <a:ext cx="2449346" cy="10242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Political Donations as Network</a:t>
            </a:r>
          </a:p>
          <a:p>
            <a:endParaRPr lang="en-US" sz="3600" dirty="0"/>
          </a:p>
          <a:p>
            <a:r>
              <a:rPr lang="en-US" dirty="0">
                <a:solidFill>
                  <a:schemeClr val="bg2"/>
                </a:solidFill>
              </a:rPr>
              <a:t>Unique Dataset: Social Media</a:t>
            </a:r>
          </a:p>
          <a:p>
            <a:endParaRPr lang="en-US" dirty="0"/>
          </a:p>
          <a:p>
            <a:r>
              <a:rPr lang="en-US" dirty="0"/>
              <a:t>Combining Donations + Social Media</a:t>
            </a:r>
          </a:p>
          <a:p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FF950-5B82-8F42-920C-1833E637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9862-88BC-7547-9409-28B9C609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3550-6334-5F4D-8832-D911E4B0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55817" cy="4351338"/>
          </a:xfrm>
        </p:spPr>
        <p:txBody>
          <a:bodyPr/>
          <a:lstStyle/>
          <a:p>
            <a:r>
              <a:rPr lang="en-US" dirty="0"/>
              <a:t>Granger Causality</a:t>
            </a:r>
          </a:p>
          <a:p>
            <a:endParaRPr lang="en-US" dirty="0"/>
          </a:p>
          <a:p>
            <a:r>
              <a:rPr lang="en-US" dirty="0"/>
              <a:t>Does one time-series helpfully predict another?</a:t>
            </a:r>
          </a:p>
          <a:p>
            <a:endParaRPr lang="en-US" dirty="0"/>
          </a:p>
          <a:p>
            <a:r>
              <a:rPr lang="en-US" dirty="0"/>
              <a:t>What would we expect to see?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F619-0C6E-034A-B6FB-B7762820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Model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7724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39</a:t>
            </a:fld>
            <a:endParaRPr lang="en-US"/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374" y="1614488"/>
            <a:ext cx="914400" cy="9144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6965CE-1284-7A44-8DA0-8928B1D48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78" y="2528888"/>
            <a:ext cx="7755765" cy="424973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1FF6B5C-174A-1F49-BC79-FD9484A428AE}"/>
              </a:ext>
            </a:extLst>
          </p:cNvPr>
          <p:cNvSpPr/>
          <p:nvPr/>
        </p:nvSpPr>
        <p:spPr>
          <a:xfrm rot="4355437">
            <a:off x="3369159" y="4345425"/>
            <a:ext cx="1335388" cy="205477"/>
          </a:xfrm>
          <a:prstGeom prst="rightArrow">
            <a:avLst/>
          </a:prstGeom>
          <a:solidFill>
            <a:srgbClr val="FF0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0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6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Model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C7129B8-4F6F-1243-85AB-34CE9407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74" y="2528888"/>
            <a:ext cx="7667893" cy="420158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BF7544-F411-2E45-9F75-6001506E70FE}"/>
              </a:ext>
            </a:extLst>
          </p:cNvPr>
          <p:cNvSpPr txBox="1">
            <a:spLocks/>
          </p:cNvSpPr>
          <p:nvPr/>
        </p:nvSpPr>
        <p:spPr>
          <a:xfrm>
            <a:off x="2076450" y="1851382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5B1C2BEA-B2CD-9940-AC2B-21A49077B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519" y="1603823"/>
            <a:ext cx="1011931" cy="101193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6421244-1267-9449-BDAD-F68F8834DBF5}"/>
              </a:ext>
            </a:extLst>
          </p:cNvPr>
          <p:cNvSpPr/>
          <p:nvPr/>
        </p:nvSpPr>
        <p:spPr>
          <a:xfrm rot="17100000">
            <a:off x="3299712" y="4601023"/>
            <a:ext cx="1335388" cy="205477"/>
          </a:xfrm>
          <a:prstGeom prst="rightArrow">
            <a:avLst/>
          </a:prstGeom>
          <a:solidFill>
            <a:srgbClr val="FF0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34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5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A5C7A91-50F9-3842-B7BC-443A119D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3"/>
          <a:stretch/>
        </p:blipFill>
        <p:spPr>
          <a:xfrm>
            <a:off x="4936437" y="0"/>
            <a:ext cx="725556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88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FCC64-42AD-ED41-882F-985B5C41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8FAE17-DA32-834B-AEF1-BB8EF93FB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A5C7A91-50F9-3842-B7BC-443A119D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41" b="1991"/>
          <a:stretch/>
        </p:blipFill>
        <p:spPr>
          <a:xfrm>
            <a:off x="4936437" y="0"/>
            <a:ext cx="2601787" cy="6721475"/>
          </a:xfrm>
          <a:prstGeom prst="rect">
            <a:avLst/>
          </a:prstGeom>
        </p:spPr>
      </p:pic>
      <p:pic>
        <p:nvPicPr>
          <p:cNvPr id="8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1E90600C-6145-744A-A9A8-F4C53084D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3"/>
          <a:stretch/>
        </p:blipFill>
        <p:spPr>
          <a:xfrm>
            <a:off x="4936437" y="0"/>
            <a:ext cx="725556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28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89F3-5294-8F49-B7E6-DDCFEFBA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4724F650-012A-F14F-9FF6-BF2D6D48C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526C4-F449-3241-809B-4D2530A98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75" y="1783584"/>
            <a:ext cx="4154242" cy="4351338"/>
          </a:xfrm>
        </p:spPr>
        <p:txBody>
          <a:bodyPr/>
          <a:lstStyle/>
          <a:p>
            <a:r>
              <a:rPr lang="en-US" dirty="0"/>
              <a:t>3 clusters of access-oriented</a:t>
            </a:r>
          </a:p>
          <a:p>
            <a:endParaRPr lang="en-US" dirty="0"/>
          </a:p>
          <a:p>
            <a:r>
              <a:rPr lang="en-US" dirty="0"/>
              <a:t>5 clusters of consumption-oriented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4D42-786D-864B-85B3-06551DD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64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735" y="288924"/>
            <a:ext cx="10515600" cy="1325563"/>
          </a:xfrm>
        </p:spPr>
        <p:txBody>
          <a:bodyPr/>
          <a:lstStyle/>
          <a:p>
            <a:r>
              <a:rPr lang="en-US" dirty="0"/>
              <a:t>Access-Oriented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45</a:t>
            </a:fld>
            <a:endParaRPr lang="en-US"/>
          </a:p>
        </p:txBody>
      </p:sp>
      <p:pic>
        <p:nvPicPr>
          <p:cNvPr id="6" name="Graphic 5" descr="Handshake with solid fill">
            <a:extLst>
              <a:ext uri="{FF2B5EF4-FFF2-40B4-BE49-F238E27FC236}">
                <a16:creationId xmlns:a16="http://schemas.microsoft.com/office/drawing/2014/main" id="{FE3BC53A-3EA3-6A4E-84E0-108B09C6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35" y="494506"/>
            <a:ext cx="914400" cy="91440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58A3B9C-7CFB-EF4A-8236-6CBBA26492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83EC7-961B-304E-AAB9-5809CC59C2A5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2FD1D6-C891-CA4B-9B60-F2CECA3CD3B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5C07D7-4699-3D4F-8076-64C424786D06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F14EC85-C2D2-3748-89B7-7AC897DC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794" y="1783584"/>
            <a:ext cx="3772027" cy="4351338"/>
          </a:xfrm>
        </p:spPr>
        <p:txBody>
          <a:bodyPr/>
          <a:lstStyle/>
          <a:p>
            <a:r>
              <a:rPr lang="en-US" dirty="0"/>
              <a:t>Donor cluster #</a:t>
            </a:r>
            <a:r>
              <a:rPr lang="en-US" dirty="0">
                <a:solidFill>
                  <a:srgbClr val="01D6FF"/>
                </a:solidFill>
              </a:rPr>
              <a:t>1</a:t>
            </a:r>
          </a:p>
          <a:p>
            <a:r>
              <a:rPr lang="en-US" dirty="0"/>
              <a:t>Donations predict campaigns to post about veterans' issues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33475F-731E-8F4D-AD09-C79E3912541E}"/>
              </a:ext>
            </a:extLst>
          </p:cNvPr>
          <p:cNvSpPr/>
          <p:nvPr/>
        </p:nvSpPr>
        <p:spPr>
          <a:xfrm>
            <a:off x="5702727" y="4306530"/>
            <a:ext cx="2821842" cy="143551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40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735" y="288924"/>
            <a:ext cx="10515600" cy="1325563"/>
          </a:xfrm>
        </p:spPr>
        <p:txBody>
          <a:bodyPr/>
          <a:lstStyle/>
          <a:p>
            <a:r>
              <a:rPr lang="en-US" dirty="0"/>
              <a:t>Consumption-Oriented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46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58A3B9C-7CFB-EF4A-8236-6CBBA26492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4135821" y="1690689"/>
            <a:ext cx="8056179" cy="5167312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83EC7-961B-304E-AAB9-5809CC59C2A5}"/>
              </a:ext>
            </a:extLst>
          </p:cNvPr>
          <p:cNvCxnSpPr/>
          <p:nvPr/>
        </p:nvCxnSpPr>
        <p:spPr>
          <a:xfrm>
            <a:off x="8818179" y="2228193"/>
            <a:ext cx="0" cy="427771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2FD1D6-C891-CA4B-9B60-F2CECA3CD3B0}"/>
              </a:ext>
            </a:extLst>
          </p:cNvPr>
          <p:cNvSpPr txBox="1"/>
          <p:nvPr/>
        </p:nvSpPr>
        <p:spPr>
          <a:xfrm>
            <a:off x="6858991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3A7FF"/>
                </a:solidFill>
              </a:rPr>
              <a:t>Democrats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5C07D7-4699-3D4F-8076-64C424786D06}"/>
              </a:ext>
            </a:extLst>
          </p:cNvPr>
          <p:cNvSpPr txBox="1"/>
          <p:nvPr/>
        </p:nvSpPr>
        <p:spPr>
          <a:xfrm>
            <a:off x="9525495" y="2043527"/>
            <a:ext cx="1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Republicans</a:t>
            </a:r>
          </a:p>
        </p:txBody>
      </p:sp>
      <p:pic>
        <p:nvPicPr>
          <p:cNvPr id="9" name="Graphic 8" descr="Internet with solid fill">
            <a:extLst>
              <a:ext uri="{FF2B5EF4-FFF2-40B4-BE49-F238E27FC236}">
                <a16:creationId xmlns:a16="http://schemas.microsoft.com/office/drawing/2014/main" id="{4D6A272E-DD2B-054E-8694-08DB20DF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228" y="445739"/>
            <a:ext cx="1011931" cy="101193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C9EC94-28A9-2746-8F6C-9F9321668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794" y="1783584"/>
            <a:ext cx="3772027" cy="4351338"/>
          </a:xfrm>
        </p:spPr>
        <p:txBody>
          <a:bodyPr/>
          <a:lstStyle/>
          <a:p>
            <a:r>
              <a:rPr lang="en-US" dirty="0"/>
              <a:t>Donor cluster #</a:t>
            </a:r>
            <a:r>
              <a:rPr lang="en-US" dirty="0">
                <a:solidFill>
                  <a:srgbClr val="73AAFF"/>
                </a:solidFill>
              </a:rPr>
              <a:t>4</a:t>
            </a:r>
          </a:p>
          <a:p>
            <a:r>
              <a:rPr lang="en-US" dirty="0"/>
              <a:t>Candidates’ pro-gun posts predict donations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C1712E-17D4-E444-A0EB-5327EAB39241}"/>
              </a:ext>
            </a:extLst>
          </p:cNvPr>
          <p:cNvSpPr/>
          <p:nvPr/>
        </p:nvSpPr>
        <p:spPr>
          <a:xfrm>
            <a:off x="9329763" y="3598606"/>
            <a:ext cx="1357899" cy="12997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8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Result: Both donor models exist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702D3-9809-6641-A84F-FFAF3C0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5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8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601" y="1100995"/>
            <a:ext cx="1846470" cy="184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57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79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47687A-F7F3-8C48-A48E-81FDA9A219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97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C72F-3FB4-2E4A-BC5F-5653A338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6559" cy="4351338"/>
          </a:xfrm>
        </p:spPr>
        <p:txBody>
          <a:bodyPr/>
          <a:lstStyle/>
          <a:p>
            <a:r>
              <a:rPr lang="en-US" dirty="0"/>
              <a:t>Are access-oriented donors bigger?</a:t>
            </a:r>
          </a:p>
          <a:p>
            <a:r>
              <a:rPr lang="en-US" dirty="0"/>
              <a:t>Are consumption-oriented donors smaller?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7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C72F-3FB4-2E4A-BC5F-5653A338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96559" cy="4351338"/>
          </a:xfrm>
        </p:spPr>
        <p:txBody>
          <a:bodyPr/>
          <a:lstStyle/>
          <a:p>
            <a:r>
              <a:rPr lang="en-US" dirty="0"/>
              <a:t>Are access-oriented donors bigger?</a:t>
            </a:r>
          </a:p>
          <a:p>
            <a:r>
              <a:rPr lang="en-US" dirty="0"/>
              <a:t>Are consumption-oriented donors smaller?</a:t>
            </a:r>
          </a:p>
          <a:p>
            <a:r>
              <a:rPr lang="en-US" dirty="0"/>
              <a:t>No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4938FA1-420C-E047-BA08-128A704B8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5A94F-3F18-BF46-8D6A-6CB4205C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0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707FF9-5C75-C84F-9953-1C2609B569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28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FE4A-481F-334D-BCF3-3A48C6A3C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807372" cy="4764361"/>
          </a:xfrm>
        </p:spPr>
        <p:txBody>
          <a:bodyPr>
            <a:normAutofit fontScale="92500"/>
          </a:bodyPr>
          <a:lstStyle/>
          <a:p>
            <a:r>
              <a:rPr lang="en-US" dirty="0"/>
              <a:t>Are consumption-oriented donors in more polarized positions?</a:t>
            </a:r>
          </a:p>
          <a:p>
            <a:r>
              <a:rPr lang="en-US" dirty="0"/>
              <a:t>Are access-oriented donors in more moderate positions?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13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6628-9BD6-CA4E-A351-10C0DE7D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Donor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FE4A-481F-334D-BCF3-3A48C6A3C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807372" cy="4764361"/>
          </a:xfrm>
        </p:spPr>
        <p:txBody>
          <a:bodyPr>
            <a:normAutofit fontScale="92500"/>
          </a:bodyPr>
          <a:lstStyle/>
          <a:p>
            <a:r>
              <a:rPr lang="en-US" dirty="0"/>
              <a:t>Are consumption-oriented donors in more polarized positions?</a:t>
            </a:r>
          </a:p>
          <a:p>
            <a:r>
              <a:rPr lang="en-US" dirty="0"/>
              <a:t>Are access-oriented donors in more moderate positions?</a:t>
            </a:r>
          </a:p>
          <a:p>
            <a:r>
              <a:rPr lang="en-US" dirty="0"/>
              <a:t>Yes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035BD1-D14D-F342-81BF-56B534D9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5" y="0"/>
            <a:ext cx="7255565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48CB1-8655-3746-9DDF-CDB55CAB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18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8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Hypotheses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825625"/>
            <a:ext cx="4152899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Access-Oriented</a:t>
            </a:r>
          </a:p>
          <a:p>
            <a:r>
              <a:rPr lang="en-US" sz="3600" strike="sngStrike" dirty="0"/>
              <a:t>Larger donors</a:t>
            </a:r>
          </a:p>
          <a:p>
            <a:r>
              <a:rPr lang="en-US" dirty="0"/>
              <a:t>More moderate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B3A1C-38D8-5846-94AF-B6C623D8BD86}"/>
              </a:ext>
            </a:extLst>
          </p:cNvPr>
          <p:cNvSpPr txBox="1">
            <a:spLocks/>
          </p:cNvSpPr>
          <p:nvPr/>
        </p:nvSpPr>
        <p:spPr>
          <a:xfrm>
            <a:off x="7163071" y="1825625"/>
            <a:ext cx="5257529" cy="217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Consumption-Oriented</a:t>
            </a:r>
          </a:p>
          <a:p>
            <a:r>
              <a:rPr lang="en-US" strike="sngStrike" dirty="0"/>
              <a:t>Smaller donors</a:t>
            </a:r>
          </a:p>
          <a:p>
            <a:r>
              <a:rPr lang="en-US" dirty="0"/>
              <a:t>More polarized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14488"/>
            <a:ext cx="914400" cy="9144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874734AB-40A6-1942-922F-823756771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4821" y="1452563"/>
            <a:ext cx="1238250" cy="1238250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80E1C6F8-5D81-4244-BCE1-418C22C4D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2635" y="2879534"/>
            <a:ext cx="914400" cy="914400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16C4093D-FE85-A64A-996D-66E187958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9659" y="2857372"/>
            <a:ext cx="914400" cy="914400"/>
          </a:xfrm>
          <a:prstGeom prst="rect">
            <a:avLst/>
          </a:prstGeom>
        </p:spPr>
      </p:pic>
      <p:pic>
        <p:nvPicPr>
          <p:cNvPr id="12" name="Graphic 11" descr="No sign with solid fill">
            <a:extLst>
              <a:ext uri="{FF2B5EF4-FFF2-40B4-BE49-F238E27FC236}">
                <a16:creationId xmlns:a16="http://schemas.microsoft.com/office/drawing/2014/main" id="{C71E2526-A4DB-044C-8E9C-0F27CE70F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4957" y="2305935"/>
            <a:ext cx="769756" cy="769756"/>
          </a:xfrm>
          <a:prstGeom prst="rect">
            <a:avLst/>
          </a:prstGeom>
        </p:spPr>
      </p:pic>
      <p:pic>
        <p:nvPicPr>
          <p:cNvPr id="13" name="Graphic 12" descr="No sign with solid fill">
            <a:extLst>
              <a:ext uri="{FF2B5EF4-FFF2-40B4-BE49-F238E27FC236}">
                <a16:creationId xmlns:a16="http://schemas.microsoft.com/office/drawing/2014/main" id="{07ECF731-DC85-614A-849E-4D976F5C6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3656" y="2305109"/>
            <a:ext cx="769756" cy="7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82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73930" cy="4351338"/>
          </a:xfrm>
        </p:spPr>
        <p:txBody>
          <a:bodyPr/>
          <a:lstStyle/>
          <a:p>
            <a:r>
              <a:rPr lang="en-US" dirty="0"/>
              <a:t>2.5M itemized donors in 2020 </a:t>
            </a:r>
            <a:r>
              <a:rPr lang="en-US" sz="2800" dirty="0"/>
              <a:t>(Open Secrets)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6EFF3-D1B7-594B-84C0-21116569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6430" y="626107"/>
            <a:ext cx="1128382" cy="847206"/>
            <a:chOff x="5307830" y="325570"/>
            <a:chExt cx="1128382" cy="8472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8811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9502" y="626107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430" y="3450865"/>
            <a:ext cx="6006864" cy="1566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Access-Oriented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430" y="5045783"/>
            <a:ext cx="6006864" cy="1186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+mn-lt"/>
                <a:cs typeface="+mn-cs"/>
              </a:rPr>
              <a:t>Andrew the Access-Oriented Donor</a:t>
            </a:r>
            <a:endParaRPr lang="en-US" sz="2400" dirty="0">
              <a:latin typeface="+mn-lt"/>
              <a:cs typeface="+mn-cs"/>
            </a:endParaRP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6E16E22-1476-954F-A749-CA011B34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601" y="1100995"/>
            <a:ext cx="1846470" cy="1846470"/>
          </a:xfrm>
          <a:prstGeom prst="rect">
            <a:avLst/>
          </a:prstGeom>
        </p:spPr>
      </p:pic>
      <p:pic>
        <p:nvPicPr>
          <p:cNvPr id="2050" name="Picture 2" descr="100+ Free Rich &amp; Money Vectors - Pixabay">
            <a:extLst>
              <a:ext uri="{FF2B5EF4-FFF2-40B4-BE49-F238E27FC236}">
                <a16:creationId xmlns:a16="http://schemas.microsoft.com/office/drawing/2014/main" id="{589071D6-48EB-E64C-AB31-7C11EB66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708" y="2094540"/>
            <a:ext cx="229944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29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874876" cy="4351338"/>
          </a:xfrm>
        </p:spPr>
        <p:txBody>
          <a:bodyPr/>
          <a:lstStyle/>
          <a:p>
            <a:r>
              <a:rPr lang="en-US" dirty="0"/>
              <a:t>2.5M itemized donors in 2020</a:t>
            </a:r>
          </a:p>
          <a:p>
            <a:r>
              <a:rPr lang="en-US" dirty="0"/>
              <a:t>500,000 access-oriented donors</a:t>
            </a:r>
          </a:p>
          <a:p>
            <a:pPr lvl="1"/>
            <a:r>
              <a:rPr lang="en-US" dirty="0"/>
              <a:t>Attempting to gain access to politicians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AABAA-B8C2-084D-BD74-677B2DBB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7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2CF-E599-FB40-A660-B6D8E4BE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extrapolate…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3C53B-CA74-3248-8AD6-46B5A46C9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995117" cy="4351338"/>
          </a:xfrm>
        </p:spPr>
        <p:txBody>
          <a:bodyPr/>
          <a:lstStyle/>
          <a:p>
            <a:r>
              <a:rPr lang="en-US" dirty="0"/>
              <a:t>2.5M itemized donors in 2020</a:t>
            </a:r>
          </a:p>
          <a:p>
            <a:r>
              <a:rPr lang="en-US" dirty="0"/>
              <a:t>500,000 access-oriented donors</a:t>
            </a:r>
          </a:p>
          <a:p>
            <a:pPr lvl="1"/>
            <a:r>
              <a:rPr lang="en-US" dirty="0"/>
              <a:t>Attempting to gain access to politicians</a:t>
            </a:r>
          </a:p>
          <a:p>
            <a:r>
              <a:rPr lang="en-US" dirty="0"/>
              <a:t>900,000 consumption-oriented donors</a:t>
            </a:r>
          </a:p>
          <a:p>
            <a:pPr lvl="1"/>
            <a:r>
              <a:rPr lang="en-US" dirty="0"/>
              <a:t>Potentially polarizing our politics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F843A-08A4-8247-8B62-F5718EC6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7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3DFC-852B-C046-BD83-D76B8719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760"/>
            <a:ext cx="11189678" cy="9265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6000" dirty="0">
                <a:latin typeface="+mj-lt"/>
                <a:ea typeface="+mj-ea"/>
                <a:cs typeface="+mj-cs"/>
              </a:rPr>
              <a:t>Which group should we care more about?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461B1-0BDA-AA46-BC73-B7A345E3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89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05EC1-06CA-0D4C-ABD5-06B3A4EE7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8273"/>
          <a:stretch/>
        </p:blipFill>
        <p:spPr>
          <a:xfrm>
            <a:off x="-1" y="533415"/>
            <a:ext cx="12192001" cy="782006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E8F229-2EA7-5B4A-97A5-7805A04E383C}"/>
              </a:ext>
            </a:extLst>
          </p:cNvPr>
          <p:cNvGrpSpPr/>
          <p:nvPr/>
        </p:nvGrpSpPr>
        <p:grpSpPr>
          <a:xfrm>
            <a:off x="4205495" y="1046094"/>
            <a:ext cx="6010243" cy="6753238"/>
            <a:chOff x="6858991" y="2382293"/>
            <a:chExt cx="3971423" cy="446237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BA0C58-2CA0-0745-BD4F-2089C8A25396}"/>
                </a:ext>
              </a:extLst>
            </p:cNvPr>
            <p:cNvCxnSpPr/>
            <p:nvPr/>
          </p:nvCxnSpPr>
          <p:spPr>
            <a:xfrm>
              <a:off x="8818179" y="2566959"/>
              <a:ext cx="0" cy="4277710"/>
            </a:xfrm>
            <a:prstGeom prst="line">
              <a:avLst/>
            </a:prstGeom>
            <a:ln w="381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97D81-04B8-1A43-9E75-70A29390D061}"/>
                </a:ext>
              </a:extLst>
            </p:cNvPr>
            <p:cNvSpPr txBox="1"/>
            <p:nvPr/>
          </p:nvSpPr>
          <p:spPr>
            <a:xfrm>
              <a:off x="6858991" y="2382293"/>
              <a:ext cx="130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3A7FF"/>
                  </a:solidFill>
                </a:rPr>
                <a:t>Democrats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4162A-8D4A-3E47-90B4-760EFF4C109C}"/>
                </a:ext>
              </a:extLst>
            </p:cNvPr>
            <p:cNvSpPr txBox="1"/>
            <p:nvPr/>
          </p:nvSpPr>
          <p:spPr>
            <a:xfrm>
              <a:off x="9525495" y="2382293"/>
              <a:ext cx="1304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Republicans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75DFB9-BA66-A54C-9FCD-09BADA6C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43" y="0"/>
            <a:ext cx="3359796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79F740-924D-0E44-913C-5E802939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BF49B7-20D3-FF4B-98ED-3350BE263827}"/>
              </a:ext>
            </a:extLst>
          </p:cNvPr>
          <p:cNvGrpSpPr/>
          <p:nvPr/>
        </p:nvGrpSpPr>
        <p:grpSpPr>
          <a:xfrm>
            <a:off x="347407" y="917502"/>
            <a:ext cx="5099665" cy="2739211"/>
            <a:chOff x="553884" y="3680366"/>
            <a:chExt cx="5099665" cy="2739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C3CA9-A423-A443-8BFE-D4A5D7DAABB1}"/>
                </a:ext>
              </a:extLst>
            </p:cNvPr>
            <p:cNvSpPr txBox="1"/>
            <p:nvPr/>
          </p:nvSpPr>
          <p:spPr>
            <a:xfrm>
              <a:off x="651953" y="3680366"/>
              <a:ext cx="5001596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  <a:latin typeface="+mj-lt"/>
                </a:rPr>
                <a:t>Ross </a:t>
              </a:r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Dahlke</a:t>
              </a:r>
            </a:p>
            <a:p>
              <a:r>
                <a:rPr lang="en-US" sz="32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@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ross_dahlke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github.com</a:t>
              </a:r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/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rossdahlke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Stanford University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Garamond" panose="02020404030301010803" pitchFamily="18" charset="0"/>
                </a:rPr>
                <a:t>    </a:t>
              </a:r>
              <a:r>
                <a:rPr lang="en-US" sz="2800" dirty="0" err="1">
                  <a:solidFill>
                    <a:schemeClr val="bg2"/>
                  </a:solidFill>
                  <a:latin typeface="Garamond" panose="02020404030301010803" pitchFamily="18" charset="0"/>
                </a:rPr>
                <a:t>rdahlke@stanford.edu</a:t>
              </a:r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  <a:p>
              <a:endParaRPr lang="en-US" sz="2800" dirty="0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1E53C1-4007-244F-85BB-CCDF5787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1952" y="4690814"/>
              <a:ext cx="372998" cy="337474"/>
            </a:xfrm>
            <a:prstGeom prst="rect">
              <a:avLst/>
            </a:prstGeom>
          </p:spPr>
        </p:pic>
        <p:pic>
          <p:nvPicPr>
            <p:cNvPr id="16" name="Picture 15" descr="A red and white x - ray&#10;&#10;Description automatically generated with low confidence">
              <a:extLst>
                <a:ext uri="{FF2B5EF4-FFF2-40B4-BE49-F238E27FC236}">
                  <a16:creationId xmlns:a16="http://schemas.microsoft.com/office/drawing/2014/main" id="{C35B43B2-0497-5742-8716-2198C349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7" y="5102373"/>
              <a:ext cx="222687" cy="337474"/>
            </a:xfrm>
            <a:prstGeom prst="rect">
              <a:avLst/>
            </a:prstGeom>
          </p:spPr>
        </p:pic>
        <p:pic>
          <p:nvPicPr>
            <p:cNvPr id="17" name="Picture 2" descr="Twitter Logo | The most famous brands and company logos in the world">
              <a:extLst>
                <a:ext uri="{FF2B5EF4-FFF2-40B4-BE49-F238E27FC236}">
                  <a16:creationId xmlns:a16="http://schemas.microsoft.com/office/drawing/2014/main" id="{BECE5C06-E719-5745-8692-B4C841C82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84" y="4277877"/>
              <a:ext cx="540802" cy="30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Email Icon Large Envelope | Ikon gratis, Clip art, Foto abstrak">
              <a:extLst>
                <a:ext uri="{FF2B5EF4-FFF2-40B4-BE49-F238E27FC236}">
                  <a16:creationId xmlns:a16="http://schemas.microsoft.com/office/drawing/2014/main" id="{1A336D6A-6EBC-2944-A82F-C423B7D46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646" y="5602910"/>
              <a:ext cx="333607" cy="23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2464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F517-4651-394C-AB57-23CA0EAF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6B2E4B-1B8E-AF47-A15A-35750A06BF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1590" y="2991232"/>
            <a:ext cx="4344847" cy="1601787"/>
          </a:xfrm>
          <a:prstGeom prst="rect">
            <a:avLst/>
          </a:prstGeom>
        </p:spPr>
      </p:pic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7E20A3-3ED9-E147-9059-74C10D0F9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7" y="0"/>
            <a:ext cx="7255564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E93C3-32B1-FB45-846F-A6CCE58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48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2F3E-9394-F54C-BA69-E396EA4B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65882"/>
            <a:ext cx="11353800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BERT: Pre-training of Deep Bidirectional Transformers for Language Understanding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95E89-B867-3040-B095-4F18187B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0853-4158-4C97-A2F3-460FF28462EA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03763-FA8E-E549-A9C6-9DF203C77627}"/>
              </a:ext>
            </a:extLst>
          </p:cNvPr>
          <p:cNvSpPr txBox="1"/>
          <p:nvPr/>
        </p:nvSpPr>
        <p:spPr>
          <a:xfrm>
            <a:off x="621890" y="5829027"/>
            <a:ext cx="4788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jalammar.github.io</a:t>
            </a:r>
            <a:r>
              <a:rPr lang="en-US" sz="1200" dirty="0"/>
              <a:t>/illustrated-</a:t>
            </a:r>
            <a:r>
              <a:rPr lang="en-US" sz="1200" dirty="0" err="1"/>
              <a:t>bert</a:t>
            </a:r>
            <a:r>
              <a:rPr lang="en-US" sz="1200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826C9-0805-B64F-9ED5-81DECAAE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8" y="1841768"/>
            <a:ext cx="11493911" cy="40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9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0" y="3865615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dirty="0">
                <a:solidFill>
                  <a:schemeClr val="tx1"/>
                </a:solidFill>
              </a:rPr>
              <a:t>Consumption-Oriented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1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B4004782-5306-A943-B264-21EB5CA90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986" y="1179565"/>
            <a:ext cx="1905000" cy="1905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0DA244-E31C-CE4A-91F3-C71CC87A3076}"/>
              </a:ext>
            </a:extLst>
          </p:cNvPr>
          <p:cNvSpPr txBox="1">
            <a:spLocks/>
          </p:cNvSpPr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600">
                <a:solidFill>
                  <a:schemeClr val="tx1"/>
                </a:solidFill>
              </a:rPr>
              <a:t>Consumption-Oriented</a:t>
            </a:r>
            <a:endParaRPr lang="en-US" sz="5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6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2650" y="917226"/>
            <a:ext cx="5732523" cy="2948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latin typeface="+mn-lt"/>
                <a:cs typeface="+mn-cs"/>
              </a:rPr>
              <a:t>Connie the Consumption-Oriented Donor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70E1-82DF-C044-B5A9-CEE8E1D7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2340853-4158-4C97-A2F3-460FF28462E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C4E346-4917-DF48-822A-F2979595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3" y="2569447"/>
            <a:ext cx="3279423" cy="25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B045C266-4350-EC4E-BCBD-FF7526A0C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986" y="1179565"/>
            <a:ext cx="1905000" cy="1905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248F44-F703-604C-A997-8EBA2BD03AB7}"/>
              </a:ext>
            </a:extLst>
          </p:cNvPr>
          <p:cNvSpPr txBox="1">
            <a:spLocks/>
          </p:cNvSpPr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600">
                <a:solidFill>
                  <a:schemeClr val="tx1"/>
                </a:solidFill>
              </a:rPr>
              <a:t>Consumption-Oriented</a:t>
            </a:r>
            <a:endParaRPr lang="en-US" sz="5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6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6306</TotalTime>
  <Words>932</Words>
  <Application>Microsoft Macintosh PowerPoint</Application>
  <PresentationFormat>Widescreen</PresentationFormat>
  <Paragraphs>382</Paragraphs>
  <Slides>65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Garamond</vt:lpstr>
      <vt:lpstr>Helvetica</vt:lpstr>
      <vt:lpstr>Office Theme</vt:lpstr>
      <vt:lpstr>PowerPoint Presentation</vt:lpstr>
      <vt:lpstr>PowerPoint Presentation</vt:lpstr>
      <vt:lpstr>PowerPoint Presentation</vt:lpstr>
      <vt:lpstr>Access-Oriented</vt:lpstr>
      <vt:lpstr>Access-Oriented</vt:lpstr>
      <vt:lpstr>Access-Oriented</vt:lpstr>
      <vt:lpstr>Consumption-Oriented</vt:lpstr>
      <vt:lpstr>PowerPoint Presentation</vt:lpstr>
      <vt:lpstr>PowerPoint Presentation</vt:lpstr>
      <vt:lpstr>Political Donor Motivation Models</vt:lpstr>
      <vt:lpstr>Political Donor Motivation Models</vt:lpstr>
      <vt:lpstr>Political Donor Motivation Models</vt:lpstr>
      <vt:lpstr>Political Donor Motivation Models</vt:lpstr>
      <vt:lpstr>Political Donor Motivation Models</vt:lpstr>
      <vt:lpstr>Roadmap</vt:lpstr>
      <vt:lpstr>Roadmap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Political Donations as Network</vt:lpstr>
      <vt:lpstr>Roadmap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Social Media</vt:lpstr>
      <vt:lpstr>Roadmap</vt:lpstr>
      <vt:lpstr>Time-Series Model</vt:lpstr>
      <vt:lpstr>Simulated Model</vt:lpstr>
      <vt:lpstr>Simulated Model</vt:lpstr>
      <vt:lpstr>Results</vt:lpstr>
      <vt:lpstr>Results</vt:lpstr>
      <vt:lpstr>Results</vt:lpstr>
      <vt:lpstr>Results</vt:lpstr>
      <vt:lpstr>Access-Oriented</vt:lpstr>
      <vt:lpstr>Consumption-Oriented</vt:lpstr>
      <vt:lpstr>PowerPoint Presentation</vt:lpstr>
      <vt:lpstr>Other Hypotheses</vt:lpstr>
      <vt:lpstr>Other Hypotheses</vt:lpstr>
      <vt:lpstr>Other Hypotheses</vt:lpstr>
      <vt:lpstr>Donor Sizes</vt:lpstr>
      <vt:lpstr>Donor Sizes</vt:lpstr>
      <vt:lpstr>Donor Sizes</vt:lpstr>
      <vt:lpstr>Donor Polarization</vt:lpstr>
      <vt:lpstr>Donor Polarization</vt:lpstr>
      <vt:lpstr>Donor Polarization</vt:lpstr>
      <vt:lpstr>Other Hypotheses</vt:lpstr>
      <vt:lpstr>Other Hypotheses</vt:lpstr>
      <vt:lpstr>If we extrapolate…</vt:lpstr>
      <vt:lpstr>If we extrapolate…</vt:lpstr>
      <vt:lpstr>If we extrapolate…</vt:lpstr>
      <vt:lpstr>PowerPoint Presentation</vt:lpstr>
      <vt:lpstr>Thank you</vt:lpstr>
      <vt:lpstr>Donor Types</vt:lpstr>
      <vt:lpstr>BERT: Pre-training of Deep Bidirectional Transformers for Language Understanding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Dahlke</dc:creator>
  <cp:lastModifiedBy>Ross Dahlke</cp:lastModifiedBy>
  <cp:revision>105</cp:revision>
  <dcterms:created xsi:type="dcterms:W3CDTF">2017-04-12T23:35:09Z</dcterms:created>
  <dcterms:modified xsi:type="dcterms:W3CDTF">2021-03-05T20:28:18Z</dcterms:modified>
</cp:coreProperties>
</file>